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975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8202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8612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57131" y="2122609"/>
            <a:ext cx="7346713" cy="631358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48427" lIns="48427" bIns="48427" rIns="4842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81161" y="2652447"/>
            <a:ext cx="6229262" cy="5253905"/>
            <a:chOff x="0" y="0"/>
            <a:chExt cx="1721018" cy="14515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48427" lIns="48427" bIns="48427" rIns="4842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32557" y="2493363"/>
            <a:ext cx="6395861" cy="5572074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42745" y="2778745"/>
            <a:ext cx="5775485" cy="5001310"/>
            <a:chOff x="0" y="0"/>
            <a:chExt cx="4282440" cy="3708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6809" t="-5109" r="-16181" b="-6423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 rot="-3705113">
            <a:off x="15135074" y="6594059"/>
            <a:ext cx="3162694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7186693">
            <a:off x="15098673" y="3863492"/>
            <a:ext cx="3162694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372409" y="1043255"/>
            <a:ext cx="9865963" cy="197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D7377"/>
                </a:solidFill>
                <a:latin typeface="League Spartan"/>
              </a:rPr>
              <a:t>PERSONAL BLOG ON IBM CLOUD STATIC WEB APPS</a:t>
            </a:r>
          </a:p>
          <a:p>
            <a:pPr>
              <a:lnSpc>
                <a:spcPts val="140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50669" y="5117475"/>
            <a:ext cx="6558141" cy="62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000" spc="120">
                <a:solidFill>
                  <a:srgbClr val="606060"/>
                </a:solidFill>
                <a:latin typeface="Montserrat Semi-Bold"/>
              </a:rPr>
              <a:t>TEAM MEMBERS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0194" y="5875139"/>
            <a:ext cx="3639123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Dhanalakshmi M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Dhanush B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Vijay C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Vishnu A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Vigneshwaran P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606060"/>
                </a:solidFill>
                <a:latin typeface="Canva Sans Bold"/>
              </a:rPr>
              <a:t>Sabarish 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0194" y="4235620"/>
            <a:ext cx="655814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000000"/>
                </a:solidFill>
                <a:latin typeface="Montserrat Bold"/>
              </a:rPr>
              <a:t>TEAM CODE-215357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0194" y="3528161"/>
            <a:ext cx="655814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0"/>
              </a:lnSpc>
            </a:pPr>
            <a:r>
              <a:rPr lang="en-US" sz="3200" spc="128">
                <a:solidFill>
                  <a:srgbClr val="000000"/>
                </a:solidFill>
                <a:latin typeface="Montserrat Bold"/>
              </a:rPr>
              <a:t>COLLEGE CODE-7327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0094482" y="2093482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0849608" y="92937"/>
            <a:ext cx="6196442" cy="5511342"/>
            <a:chOff x="0" y="0"/>
            <a:chExt cx="1631985" cy="14515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985" cy="1451547"/>
            </a:xfrm>
            <a:custGeom>
              <a:avLst/>
              <a:gdLst/>
              <a:ahLst/>
              <a:cxnLst/>
              <a:rect r="r" b="b" t="t" l="l"/>
              <a:pathLst>
                <a:path h="1451547" w="1631985">
                  <a:moveTo>
                    <a:pt x="0" y="0"/>
                  </a:moveTo>
                  <a:lnTo>
                    <a:pt x="1631985" y="0"/>
                  </a:lnTo>
                  <a:lnTo>
                    <a:pt x="1631985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0593203" y="2482402"/>
            <a:ext cx="6709253" cy="5845101"/>
            <a:chOff x="0" y="0"/>
            <a:chExt cx="6350000" cy="55321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0D7377"/>
            </a:solidFill>
          </p:spPr>
        </p:sp>
      </p:grpSp>
      <p:sp>
        <p:nvSpPr>
          <p:cNvPr name="AutoShape 19" id="19"/>
          <p:cNvSpPr/>
          <p:nvPr/>
        </p:nvSpPr>
        <p:spPr>
          <a:xfrm rot="1788959">
            <a:off x="13703365" y="1809816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9045464">
            <a:off x="10877874" y="1795575"/>
            <a:ext cx="3317663" cy="0"/>
          </a:xfrm>
          <a:prstGeom prst="line">
            <a:avLst/>
          </a:prstGeom>
          <a:ln cap="flat" w="85725">
            <a:solidFill>
              <a:srgbClr val="0D737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1356087" y="2412179"/>
            <a:ext cx="5183484" cy="5985547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736" t="0" r="-7736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2703703"/>
            <a:ext cx="7702961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639999"/>
            <a:ext cx="8400592" cy="265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8"/>
              </a:lnSpc>
            </a:pPr>
            <a:r>
              <a:rPr lang="en-US" sz="2399" spc="95">
                <a:solidFill>
                  <a:srgbClr val="FFFFFF"/>
                </a:solidFill>
                <a:latin typeface="Montserrat Semi-Bold"/>
              </a:rPr>
              <a:t>     As a web developer, creating and maintaining a blog is essential. In this presentation, I will be sharing why IBM Cloud Static Web Apps is the perfect platform to host your personal blog.</a:t>
            </a:r>
          </a:p>
          <a:p>
            <a:pPr algn="just">
              <a:lnSpc>
                <a:spcPts val="4318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-189472"/>
            <a:ext cx="6430022" cy="1005244"/>
            <a:chOff x="0" y="0"/>
            <a:chExt cx="8573363" cy="13403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08472"/>
              <a:ext cx="4834016" cy="923383"/>
              <a:chOff x="0" y="0"/>
              <a:chExt cx="1157124" cy="2210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869867" y="0"/>
              <a:ext cx="2931601" cy="1340326"/>
              <a:chOff x="0" y="0"/>
              <a:chExt cx="483446" cy="2210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641762" y="0"/>
              <a:ext cx="2931601" cy="1340326"/>
              <a:chOff x="0" y="0"/>
              <a:chExt cx="483446" cy="2210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089001" y="9471228"/>
            <a:ext cx="6430022" cy="1005244"/>
            <a:chOff x="0" y="0"/>
            <a:chExt cx="8573363" cy="134032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208472"/>
              <a:ext cx="4834016" cy="923383"/>
              <a:chOff x="0" y="0"/>
              <a:chExt cx="1157124" cy="2210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869867" y="0"/>
              <a:ext cx="2931601" cy="1340326"/>
              <a:chOff x="0" y="0"/>
              <a:chExt cx="483446" cy="2210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641762" y="0"/>
              <a:ext cx="2931601" cy="1340326"/>
              <a:chOff x="0" y="0"/>
              <a:chExt cx="483446" cy="2210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-394865" y="3285809"/>
            <a:ext cx="5143447" cy="3715381"/>
            <a:chOff x="0" y="0"/>
            <a:chExt cx="6857929" cy="495384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093459" y="0"/>
              <a:ext cx="5764470" cy="4953842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37421" lIns="37421" bIns="37421" rIns="3742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415728"/>
              <a:ext cx="4887683" cy="4122385"/>
              <a:chOff x="0" y="0"/>
              <a:chExt cx="1721018" cy="145154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21018" cy="1451547"/>
              </a:xfrm>
              <a:custGeom>
                <a:avLst/>
                <a:gdLst/>
                <a:ahLst/>
                <a:cxnLst/>
                <a:rect r="r" b="b" t="t" l="l"/>
                <a:pathLst>
                  <a:path h="1451547" w="1721018">
                    <a:moveTo>
                      <a:pt x="0" y="0"/>
                    </a:moveTo>
                    <a:lnTo>
                      <a:pt x="1721018" y="0"/>
                    </a:lnTo>
                    <a:lnTo>
                      <a:pt x="1721018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37421" lIns="37421" bIns="37421" rIns="3742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466493" y="290905"/>
              <a:ext cx="5018402" cy="4372031"/>
              <a:chOff x="0" y="0"/>
              <a:chExt cx="6350000" cy="55321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31" id="31"/>
            <p:cNvSpPr/>
            <p:nvPr/>
          </p:nvSpPr>
          <p:spPr>
            <a:xfrm rot="-7193308">
              <a:off x="-119620" y="3501737"/>
              <a:ext cx="2481553" cy="0"/>
            </a:xfrm>
            <a:prstGeom prst="line">
              <a:avLst/>
            </a:prstGeom>
            <a:ln cap="flat" w="6770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rot="-3598859">
              <a:off x="-122033" y="1381190"/>
              <a:ext cx="2481553" cy="0"/>
            </a:xfrm>
            <a:prstGeom prst="line">
              <a:avLst/>
            </a:prstGeom>
            <a:ln cap="flat" w="67702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1633482" y="2103623"/>
              <a:ext cx="4684423" cy="891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2"/>
                </a:lnSpc>
              </a:pPr>
              <a:r>
                <a:rPr lang="en-US" sz="4832">
                  <a:solidFill>
                    <a:srgbClr val="FFFFFF"/>
                  </a:solidFill>
                  <a:latin typeface="League Spartan"/>
                </a:rPr>
                <a:t>Benifits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03642" y="1480542"/>
            <a:ext cx="7547276" cy="6657143"/>
            <a:chOff x="0" y="0"/>
            <a:chExt cx="10063035" cy="887619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663114" y="0"/>
              <a:ext cx="9391953" cy="2025960"/>
              <a:chOff x="0" y="0"/>
              <a:chExt cx="3238108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238108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238108">
                    <a:moveTo>
                      <a:pt x="3238108" y="349250"/>
                    </a:moveTo>
                    <a:lnTo>
                      <a:pt x="3034908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034908" y="0"/>
                    </a:lnTo>
                    <a:lnTo>
                      <a:pt x="3238108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8" id="38"/>
            <p:cNvGrpSpPr>
              <a:grpSpLocks noChangeAspect="true"/>
            </p:cNvGrpSpPr>
            <p:nvPr/>
          </p:nvGrpSpPr>
          <p:grpSpPr>
            <a:xfrm rot="0">
              <a:off x="7968" y="0"/>
              <a:ext cx="2338648" cy="2025164"/>
              <a:chOff x="0" y="0"/>
              <a:chExt cx="4282440" cy="37084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4865" t="0" r="-14865" b="0"/>
                </a:stretch>
              </a:blip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2652292" y="185921"/>
              <a:ext cx="2660994" cy="1022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9"/>
                </a:lnSpc>
              </a:pPr>
              <a:r>
                <a:rPr lang="en-US" sz="2257">
                  <a:solidFill>
                    <a:srgbClr val="FFFFFF"/>
                  </a:solidFill>
                  <a:latin typeface="League Spartan"/>
                </a:rPr>
                <a:t>Simplicity</a:t>
              </a:r>
            </a:p>
            <a:p>
              <a:pPr>
                <a:lnSpc>
                  <a:spcPts val="3159"/>
                </a:lnSpc>
                <a:spcBef>
                  <a:spcPct val="0"/>
                </a:spcBef>
              </a:pP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2731298" y="826667"/>
              <a:ext cx="7241623" cy="939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2"/>
                </a:lnSpc>
              </a:pPr>
              <a:r>
                <a:rPr lang="en-US" sz="1534" spc="61">
                  <a:solidFill>
                    <a:srgbClr val="FFFFFF"/>
                  </a:solidFill>
                  <a:latin typeface="Montserrat Semi-Bold"/>
                </a:rPr>
                <a:t>IBM Cloud Static Web Apps offers a minimalistic design interface, making it easy to use even for beginners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612618" y="2248191"/>
              <a:ext cx="9442449" cy="2036853"/>
              <a:chOff x="0" y="0"/>
              <a:chExt cx="3238108" cy="6985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238108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238108">
                    <a:moveTo>
                      <a:pt x="3238108" y="349250"/>
                    </a:moveTo>
                    <a:lnTo>
                      <a:pt x="3034908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034908" y="0"/>
                    </a:lnTo>
                    <a:lnTo>
                      <a:pt x="3238108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1480" lIns="51480" bIns="51480" rIns="5148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5" id="45"/>
            <p:cNvGrpSpPr>
              <a:grpSpLocks noChangeAspect="true"/>
            </p:cNvGrpSpPr>
            <p:nvPr/>
          </p:nvGrpSpPr>
          <p:grpSpPr>
            <a:xfrm rot="0">
              <a:off x="0" y="2248191"/>
              <a:ext cx="2351221" cy="2036052"/>
              <a:chOff x="0" y="0"/>
              <a:chExt cx="4282440" cy="37084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58244" t="0" r="-58244" b="0"/>
                </a:stretch>
              </a:blip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2658541" y="2395365"/>
              <a:ext cx="2675301" cy="506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9"/>
                </a:lnSpc>
                <a:spcBef>
                  <a:spcPct val="0"/>
                </a:spcBef>
              </a:pPr>
              <a:r>
                <a:rPr lang="en-US" sz="2257">
                  <a:solidFill>
                    <a:srgbClr val="FFFFFF"/>
                  </a:solidFill>
                  <a:latin typeface="League Spartan"/>
                </a:rPr>
                <a:t>Security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737972" y="3079353"/>
              <a:ext cx="7280557" cy="1265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81"/>
                </a:lnSpc>
              </a:pPr>
              <a:r>
                <a:rPr lang="en-US" sz="1542" spc="61">
                  <a:solidFill>
                    <a:srgbClr val="FFFFFF"/>
                  </a:solidFill>
                  <a:latin typeface="Montserrat Semi-Bold"/>
                </a:rPr>
                <a:t>IBM Cloud Static Web Apps includes in-built security options, ensuring the privacy and safety of your data.</a:t>
              </a:r>
            </a:p>
            <a:p>
              <a:pPr>
                <a:lnSpc>
                  <a:spcPts val="1872"/>
                </a:lnSpc>
              </a:pP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655145" y="4550674"/>
              <a:ext cx="9391953" cy="2025960"/>
              <a:chOff x="0" y="0"/>
              <a:chExt cx="3238108" cy="6985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238108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238108">
                    <a:moveTo>
                      <a:pt x="3238108" y="349250"/>
                    </a:moveTo>
                    <a:lnTo>
                      <a:pt x="3034908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034908" y="0"/>
                    </a:lnTo>
                    <a:lnTo>
                      <a:pt x="3238108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52" id="52"/>
            <p:cNvGrpSpPr>
              <a:grpSpLocks noChangeAspect="true"/>
            </p:cNvGrpSpPr>
            <p:nvPr/>
          </p:nvGrpSpPr>
          <p:grpSpPr>
            <a:xfrm rot="0">
              <a:off x="0" y="4550674"/>
              <a:ext cx="2338648" cy="2025164"/>
              <a:chOff x="0" y="0"/>
              <a:chExt cx="4282440" cy="37084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0710" t="0" r="0" b="0"/>
                </a:stretch>
              </a:blip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2644324" y="4696806"/>
              <a:ext cx="3699817" cy="1022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9"/>
                </a:lnSpc>
              </a:pPr>
              <a:r>
                <a:rPr lang="en-US" sz="2257">
                  <a:solidFill>
                    <a:srgbClr val="FFFFFF"/>
                  </a:solidFill>
                  <a:latin typeface="League Spartan"/>
                </a:rPr>
                <a:t>Data Analytics</a:t>
              </a:r>
            </a:p>
            <a:p>
              <a:pPr>
                <a:lnSpc>
                  <a:spcPts val="3159"/>
                </a:lnSpc>
                <a:spcBef>
                  <a:spcPct val="0"/>
                </a:spcBef>
              </a:pP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2666509" y="5376952"/>
              <a:ext cx="7241623" cy="1251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2"/>
                </a:lnSpc>
              </a:pPr>
              <a:r>
                <a:rPr lang="en-US" sz="1534" spc="61">
                  <a:solidFill>
                    <a:srgbClr val="FFFFFF"/>
                  </a:solidFill>
                  <a:latin typeface="Montserrat Semi-Bold"/>
                </a:rPr>
                <a:t>IBM Cloud Static Web Apps provides real-time data analytics to help you track and measure your website traffic.</a:t>
              </a:r>
            </a:p>
            <a:p>
              <a:pPr>
                <a:lnSpc>
                  <a:spcPts val="1872"/>
                </a:lnSpc>
              </a:pPr>
            </a:p>
          </p:txBody>
        </p:sp>
        <p:grpSp>
          <p:nvGrpSpPr>
            <p:cNvPr name="Group 56" id="56"/>
            <p:cNvGrpSpPr/>
            <p:nvPr/>
          </p:nvGrpSpPr>
          <p:grpSpPr>
            <a:xfrm rot="0">
              <a:off x="620586" y="6839338"/>
              <a:ext cx="9442449" cy="2036853"/>
              <a:chOff x="0" y="0"/>
              <a:chExt cx="3238108" cy="6985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3238108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238108">
                    <a:moveTo>
                      <a:pt x="3238108" y="349250"/>
                    </a:moveTo>
                    <a:lnTo>
                      <a:pt x="3034908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034908" y="0"/>
                    </a:lnTo>
                    <a:lnTo>
                      <a:pt x="3238108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1480" lIns="51480" bIns="51480" rIns="5148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59" id="59"/>
            <p:cNvGrpSpPr>
              <a:grpSpLocks noChangeAspect="true"/>
            </p:cNvGrpSpPr>
            <p:nvPr/>
          </p:nvGrpSpPr>
          <p:grpSpPr>
            <a:xfrm rot="0">
              <a:off x="7968" y="6839338"/>
              <a:ext cx="2351221" cy="2036052"/>
              <a:chOff x="0" y="0"/>
              <a:chExt cx="4282440" cy="37084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4987" t="0" r="-14987" b="0"/>
                </a:stretch>
              </a:blipFill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2666509" y="6986511"/>
              <a:ext cx="2675301" cy="1041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9"/>
                </a:lnSpc>
              </a:pPr>
              <a:r>
                <a:rPr lang="en-US" sz="2257">
                  <a:solidFill>
                    <a:srgbClr val="FFFFFF"/>
                  </a:solidFill>
                  <a:latin typeface="League Spartan"/>
                </a:rPr>
                <a:t>Accessibility</a:t>
              </a:r>
            </a:p>
            <a:p>
              <a:pPr>
                <a:lnSpc>
                  <a:spcPts val="3159"/>
                </a:lnSpc>
                <a:spcBef>
                  <a:spcPct val="0"/>
                </a:spcBef>
              </a:pP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2745940" y="7670500"/>
              <a:ext cx="7280557" cy="950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2"/>
                </a:lnSpc>
              </a:pPr>
              <a:r>
                <a:rPr lang="en-US" sz="1534" spc="61">
                  <a:solidFill>
                    <a:srgbClr val="FFFFFF"/>
                  </a:solidFill>
                  <a:latin typeface="Montserrat Semi-Bold"/>
                </a:rPr>
                <a:t>IBM Cloud Static Web Apps allows access to its features from any location, making it ideal for remote blogging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-189472"/>
            <a:ext cx="6133534" cy="958893"/>
            <a:chOff x="0" y="0"/>
            <a:chExt cx="8178046" cy="127852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98859"/>
              <a:ext cx="4611121" cy="880806"/>
              <a:chOff x="0" y="0"/>
              <a:chExt cx="1157124" cy="22103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691428" y="0"/>
              <a:ext cx="2796425" cy="1278523"/>
              <a:chOff x="0" y="0"/>
              <a:chExt cx="483446" cy="22103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381621" y="0"/>
              <a:ext cx="2796425" cy="1278523"/>
              <a:chOff x="0" y="0"/>
              <a:chExt cx="483446" cy="22103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384863" y="9517482"/>
            <a:ext cx="6134160" cy="958990"/>
            <a:chOff x="0" y="0"/>
            <a:chExt cx="8178880" cy="12786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98879"/>
              <a:ext cx="4611591" cy="880895"/>
              <a:chOff x="0" y="0"/>
              <a:chExt cx="1157124" cy="2210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57125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1157125">
                    <a:moveTo>
                      <a:pt x="203200" y="0"/>
                    </a:moveTo>
                    <a:lnTo>
                      <a:pt x="1157125" y="0"/>
                    </a:lnTo>
                    <a:lnTo>
                      <a:pt x="953925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691804" y="0"/>
              <a:ext cx="2796710" cy="1278654"/>
              <a:chOff x="0" y="0"/>
              <a:chExt cx="483446" cy="22103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382170" y="0"/>
              <a:ext cx="2796710" cy="1278654"/>
              <a:chOff x="0" y="0"/>
              <a:chExt cx="483446" cy="2210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3446" cy="221031"/>
              </a:xfrm>
              <a:custGeom>
                <a:avLst/>
                <a:gdLst/>
                <a:ahLst/>
                <a:cxnLst/>
                <a:rect r="r" b="b" t="t" l="l"/>
                <a:pathLst>
                  <a:path h="221031" w="483446">
                    <a:moveTo>
                      <a:pt x="203200" y="0"/>
                    </a:moveTo>
                    <a:lnTo>
                      <a:pt x="483446" y="0"/>
                    </a:lnTo>
                    <a:lnTo>
                      <a:pt x="280246" y="221031"/>
                    </a:lnTo>
                    <a:lnTo>
                      <a:pt x="0" y="221031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0" y="3130553"/>
            <a:ext cx="4921269" cy="3554890"/>
            <a:chOff x="0" y="0"/>
            <a:chExt cx="6561691" cy="473985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046225" y="0"/>
              <a:ext cx="5515466" cy="4739854"/>
              <a:chOff x="0" y="0"/>
              <a:chExt cx="812800" cy="6985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29633" lIns="29633" bIns="29633" rIns="29633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397770"/>
              <a:ext cx="4676552" cy="3944313"/>
              <a:chOff x="0" y="0"/>
              <a:chExt cx="1721018" cy="145154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21018" cy="1451547"/>
              </a:xfrm>
              <a:custGeom>
                <a:avLst/>
                <a:gdLst/>
                <a:ahLst/>
                <a:cxnLst/>
                <a:rect r="r" b="b" t="t" l="l"/>
                <a:pathLst>
                  <a:path h="1451547" w="1721018">
                    <a:moveTo>
                      <a:pt x="0" y="0"/>
                    </a:moveTo>
                    <a:lnTo>
                      <a:pt x="1721018" y="0"/>
                    </a:lnTo>
                    <a:lnTo>
                      <a:pt x="1721018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29633" lIns="29633" bIns="29633" rIns="29633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403146" y="278339"/>
              <a:ext cx="4801625" cy="4183175"/>
              <a:chOff x="0" y="0"/>
              <a:chExt cx="6350000" cy="553212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31" id="31"/>
            <p:cNvSpPr/>
            <p:nvPr/>
          </p:nvSpPr>
          <p:spPr>
            <a:xfrm rot="-7193308">
              <a:off x="-114453" y="3353648"/>
              <a:ext cx="2374359" cy="0"/>
            </a:xfrm>
            <a:prstGeom prst="line">
              <a:avLst/>
            </a:prstGeom>
            <a:ln cap="flat" w="5843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rot="-3598859">
              <a:off x="-116762" y="1324702"/>
              <a:ext cx="2374359" cy="0"/>
            </a:xfrm>
            <a:prstGeom prst="line">
              <a:avLst/>
            </a:prstGeom>
            <a:ln cap="flat" w="58431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1689643" y="1649170"/>
              <a:ext cx="4162522" cy="1906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3680">
                  <a:solidFill>
                    <a:srgbClr val="FFFFFF"/>
                  </a:solidFill>
                  <a:latin typeface="League Spartan"/>
                </a:rPr>
                <a:t>Creating Your Blog</a:t>
              </a:r>
            </a:p>
            <a:p>
              <a:pPr algn="ctr">
                <a:lnSpc>
                  <a:spcPts val="3680"/>
                </a:lnSpc>
              </a:pPr>
              <a:r>
                <a:rPr lang="en-US" sz="3680">
                  <a:solidFill>
                    <a:srgbClr val="FFFFFF"/>
                  </a:solidFill>
                  <a:latin typeface="League Spartan"/>
                </a:rPr>
                <a:t>Services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060412" y="1612406"/>
            <a:ext cx="10693111" cy="6232388"/>
            <a:chOff x="0" y="0"/>
            <a:chExt cx="14257481" cy="830985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1736746" y="535332"/>
              <a:ext cx="12520736" cy="2264095"/>
              <a:chOff x="0" y="0"/>
              <a:chExt cx="3862794" cy="698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862794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862794">
                    <a:moveTo>
                      <a:pt x="3862794" y="349250"/>
                    </a:moveTo>
                    <a:lnTo>
                      <a:pt x="3659594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59594" y="0"/>
                    </a:lnTo>
                    <a:lnTo>
                      <a:pt x="3862794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3092932" y="673748"/>
              <a:ext cx="4348052" cy="1305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0"/>
                </a:lnSpc>
              </a:pPr>
              <a:r>
                <a:rPr lang="en-US" sz="2850">
                  <a:solidFill>
                    <a:srgbClr val="FFFFFF"/>
                  </a:solidFill>
                  <a:latin typeface="League Spartan"/>
                </a:rPr>
                <a:t>Sign Up</a:t>
              </a:r>
            </a:p>
            <a:p>
              <a:pPr>
                <a:lnSpc>
                  <a:spcPts val="3990"/>
                </a:lnSpc>
                <a:spcBef>
                  <a:spcPct val="0"/>
                </a:spcBef>
              </a:pP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092932" y="1265714"/>
              <a:ext cx="10492383" cy="1171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1"/>
                </a:lnSpc>
              </a:pPr>
              <a:r>
                <a:rPr lang="en-US" sz="1927" spc="77">
                  <a:solidFill>
                    <a:srgbClr val="FFFFFF"/>
                  </a:solidFill>
                  <a:latin typeface="Montserrat Semi-Bold"/>
                </a:rPr>
                <a:t>To get started, sign up for IBM Cloud Static Web Apps and create a new project where you can begin building your blog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37907" y="1040690"/>
              <a:ext cx="1406419" cy="1208641"/>
              <a:chOff x="0" y="0"/>
              <a:chExt cx="812800" cy="6985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6428835"/>
              <a:ext cx="1406419" cy="1208641"/>
              <a:chOff x="0" y="0"/>
              <a:chExt cx="812800" cy="6985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663221" y="420000"/>
              <a:ext cx="0" cy="7754058"/>
            </a:xfrm>
            <a:prstGeom prst="line">
              <a:avLst/>
            </a:prstGeom>
            <a:ln cap="flat" w="155792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0" y="3808040"/>
              <a:ext cx="1406419" cy="1208641"/>
              <a:chOff x="0" y="0"/>
              <a:chExt cx="812800" cy="6985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7683" lIns="57683" bIns="57683" rIns="57683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517079" y="3836977"/>
              <a:ext cx="448076" cy="105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9"/>
                </a:lnSpc>
              </a:pPr>
              <a:r>
                <a:rPr lang="en-US" sz="4749">
                  <a:solidFill>
                    <a:srgbClr val="FFFFFF"/>
                  </a:solidFill>
                  <a:latin typeface="Canva Sans Bold"/>
                </a:rPr>
                <a:t>2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440326" y="6419865"/>
              <a:ext cx="475223" cy="105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9"/>
                </a:lnSpc>
              </a:pPr>
              <a:r>
                <a:rPr lang="en-US" sz="4749">
                  <a:solidFill>
                    <a:srgbClr val="FFFFFF"/>
                  </a:solidFill>
                  <a:latin typeface="Canva Sans Bold"/>
                </a:rPr>
                <a:t>3</a:t>
              </a:r>
            </a:p>
          </p:txBody>
        </p:sp>
        <p:grpSp>
          <p:nvGrpSpPr>
            <p:cNvPr name="Group 52" id="52"/>
            <p:cNvGrpSpPr/>
            <p:nvPr/>
          </p:nvGrpSpPr>
          <p:grpSpPr>
            <a:xfrm rot="0">
              <a:off x="1736746" y="3247589"/>
              <a:ext cx="12520736" cy="2240674"/>
              <a:chOff x="0" y="0"/>
              <a:chExt cx="3903171" cy="6985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903171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903171">
                    <a:moveTo>
                      <a:pt x="3903171" y="349250"/>
                    </a:moveTo>
                    <a:lnTo>
                      <a:pt x="369997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99971" y="0"/>
                    </a:lnTo>
                    <a:lnTo>
                      <a:pt x="3903171" y="349250"/>
                    </a:lnTo>
                    <a:close/>
                  </a:path>
                </a:pathLst>
              </a:custGeom>
              <a:solidFill>
                <a:srgbClr val="969393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3103316" y="3325223"/>
              <a:ext cx="5102271" cy="1305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0"/>
                </a:lnSpc>
              </a:pPr>
              <a:r>
                <a:rPr lang="en-US" sz="2850">
                  <a:solidFill>
                    <a:srgbClr val="FFFFFF"/>
                  </a:solidFill>
                  <a:latin typeface="League Spartan"/>
                </a:rPr>
                <a:t>Build Your Site</a:t>
              </a:r>
            </a:p>
            <a:p>
              <a:pPr>
                <a:lnSpc>
                  <a:spcPts val="3990"/>
                </a:lnSpc>
                <a:spcBef>
                  <a:spcPct val="0"/>
                </a:spcBef>
              </a:pP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3092932" y="4008025"/>
              <a:ext cx="10492383" cy="1171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1"/>
                </a:lnSpc>
              </a:pPr>
              <a:r>
                <a:rPr lang="en-US" sz="1927" spc="77">
                  <a:solidFill>
                    <a:srgbClr val="FFFFFF"/>
                  </a:solidFill>
                  <a:latin typeface="Montserrat Semi-Bold"/>
                </a:rPr>
                <a:t>Choose a template, customize your layout and design, and use plug-ins and widgets to enhance your site's functionality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1736746" y="5933384"/>
              <a:ext cx="12520736" cy="2240674"/>
              <a:chOff x="0" y="0"/>
              <a:chExt cx="3903171" cy="6985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3903171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3903171">
                    <a:moveTo>
                      <a:pt x="3903171" y="349250"/>
                    </a:moveTo>
                    <a:lnTo>
                      <a:pt x="3699971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3699971" y="0"/>
                    </a:lnTo>
                    <a:lnTo>
                      <a:pt x="3903171" y="34925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9022" lIns="59022" bIns="59022" rIns="59022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0" id="60"/>
            <p:cNvSpPr txBox="true"/>
            <p:nvPr/>
          </p:nvSpPr>
          <p:spPr>
            <a:xfrm rot="0">
              <a:off x="3103316" y="6011018"/>
              <a:ext cx="5102271" cy="1305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0"/>
                </a:lnSpc>
              </a:pPr>
              <a:r>
                <a:rPr lang="en-US" sz="2850">
                  <a:solidFill>
                    <a:srgbClr val="FFFFFF"/>
                  </a:solidFill>
                  <a:latin typeface="League Spartan"/>
                </a:rPr>
                <a:t>Create Posts</a:t>
              </a:r>
            </a:p>
            <a:p>
              <a:pPr>
                <a:lnSpc>
                  <a:spcPts val="3990"/>
                </a:lnSpc>
                <a:spcBef>
                  <a:spcPct val="0"/>
                </a:spcBef>
              </a:pP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3103316" y="6682692"/>
              <a:ext cx="10492383" cy="162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51"/>
                </a:lnSpc>
              </a:pPr>
              <a:r>
                <a:rPr lang="en-US" sz="1927" spc="77">
                  <a:solidFill>
                    <a:srgbClr val="FFFFFF"/>
                  </a:solidFill>
                  <a:latin typeface="Montserrat Semi-Bold"/>
                </a:rPr>
                <a:t>Begin creating and formatting your blog posts by adding relevant content and media to engage with your audience.</a:t>
              </a:r>
            </a:p>
            <a:p>
              <a:pPr>
                <a:lnSpc>
                  <a:spcPts val="2732"/>
                </a:lnSpc>
              </a:pP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479171" y="-95250"/>
              <a:ext cx="448076" cy="217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49"/>
                </a:lnSpc>
              </a:pPr>
              <a:r>
                <a:rPr lang="en-US" sz="4749">
                  <a:solidFill>
                    <a:srgbClr val="FFFFFF"/>
                  </a:solidFill>
                  <a:latin typeface="Canva Sans Bold"/>
                </a:rPr>
                <a:t>`1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6508" y="9447772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80669" y="9258300"/>
            <a:ext cx="2664422" cy="1218172"/>
            <a:chOff x="0" y="0"/>
            <a:chExt cx="483446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91079" y="9258300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32339" y="2388280"/>
            <a:ext cx="5726961" cy="8690210"/>
            <a:chOff x="0" y="0"/>
            <a:chExt cx="7635948" cy="11586947"/>
          </a:xfrm>
        </p:grpSpPr>
        <p:grpSp>
          <p:nvGrpSpPr>
            <p:cNvPr name="Group 12" id="12"/>
            <p:cNvGrpSpPr/>
            <p:nvPr/>
          </p:nvGrpSpPr>
          <p:grpSpPr>
            <a:xfrm rot="-5400000">
              <a:off x="-624759" y="624759"/>
              <a:ext cx="8885466" cy="7635948"/>
              <a:chOff x="0" y="0"/>
              <a:chExt cx="812800" cy="6985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5400000">
              <a:off x="245867" y="4837678"/>
              <a:ext cx="7144214" cy="6354325"/>
              <a:chOff x="0" y="0"/>
              <a:chExt cx="1631985" cy="14515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631985" cy="1451547"/>
              </a:xfrm>
              <a:custGeom>
                <a:avLst/>
                <a:gdLst/>
                <a:ahLst/>
                <a:cxnLst/>
                <a:rect r="r" b="b" t="t" l="l"/>
                <a:pathLst>
                  <a:path h="1451547" w="1631985">
                    <a:moveTo>
                      <a:pt x="0" y="0"/>
                    </a:moveTo>
                    <a:lnTo>
                      <a:pt x="1631985" y="0"/>
                    </a:lnTo>
                    <a:lnTo>
                      <a:pt x="1631985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5400000">
              <a:off x="-49757" y="1073166"/>
              <a:ext cx="7735461" cy="6739134"/>
              <a:chOff x="0" y="0"/>
              <a:chExt cx="6350000" cy="553212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0D7377"/>
              </a:solidFill>
            </p:spPr>
          </p:sp>
        </p:grpSp>
        <p:sp>
          <p:nvSpPr>
            <p:cNvPr name="AutoShape 20" id="20"/>
            <p:cNvSpPr/>
            <p:nvPr/>
          </p:nvSpPr>
          <p:spPr>
            <a:xfrm rot="-1715946">
              <a:off x="3530246" y="8480045"/>
              <a:ext cx="3825114" cy="0"/>
            </a:xfrm>
            <a:prstGeom prst="line">
              <a:avLst/>
            </a:prstGeom>
            <a:ln cap="flat" w="98837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rot="-8950593">
              <a:off x="259650" y="8416512"/>
              <a:ext cx="3825114" cy="0"/>
            </a:xfrm>
            <a:prstGeom prst="line">
              <a:avLst/>
            </a:prstGeom>
            <a:ln cap="flat" w="98837">
              <a:solidFill>
                <a:srgbClr val="0D737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845090" y="1009842"/>
              <a:ext cx="5945767" cy="6865782"/>
              <a:chOff x="0" y="0"/>
              <a:chExt cx="54991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991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499100">
                    <a:moveTo>
                      <a:pt x="2749550" y="6350000"/>
                    </a:moveTo>
                    <a:lnTo>
                      <a:pt x="0" y="4762500"/>
                    </a:lnTo>
                    <a:lnTo>
                      <a:pt x="0" y="1587500"/>
                    </a:lnTo>
                    <a:lnTo>
                      <a:pt x="2749550" y="0"/>
                    </a:lnTo>
                    <a:lnTo>
                      <a:pt x="5499100" y="1587500"/>
                    </a:lnTo>
                    <a:lnTo>
                      <a:pt x="5499100" y="4762500"/>
                    </a:lnTo>
                    <a:lnTo>
                      <a:pt x="2749550" y="63500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6453" t="0" r="-46756" b="0"/>
                </a:stretch>
              </a:blipFill>
            </p:spPr>
          </p:sp>
        </p:grpSp>
      </p:grpSp>
      <p:sp>
        <p:nvSpPr>
          <p:cNvPr name="TextBox 24" id="24"/>
          <p:cNvSpPr txBox="true"/>
          <p:nvPr/>
        </p:nvSpPr>
        <p:spPr>
          <a:xfrm rot="0">
            <a:off x="865029" y="1123950"/>
            <a:ext cx="7946480" cy="110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7"/>
              </a:lnSpc>
            </a:pPr>
            <a:r>
              <a:rPr lang="en-US" sz="5097">
                <a:solidFill>
                  <a:srgbClr val="FFFFFF"/>
                </a:solidFill>
                <a:latin typeface="League Spartan"/>
              </a:rPr>
              <a:t>Customizing Your Blog</a:t>
            </a:r>
          </a:p>
          <a:p>
            <a:pPr>
              <a:lnSpc>
                <a:spcPts val="3568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028700" y="2388280"/>
            <a:ext cx="10149310" cy="6263320"/>
            <a:chOff x="0" y="0"/>
            <a:chExt cx="13532413" cy="835109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4146746" cy="6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Brand Identity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2199" y="856859"/>
              <a:ext cx="13371730" cy="116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Choose and customize a theme that matches your brand identity and preferences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86077" y="2786684"/>
              <a:ext cx="2039427" cy="684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Plugins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2199" y="3697397"/>
              <a:ext cx="13371730" cy="176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Add useful plugins like social media buttons and comment sections to interact with your readers.</a:t>
              </a:r>
            </a:p>
            <a:p>
              <a:pPr>
                <a:lnSpc>
                  <a:spcPts val="359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6077" y="5628589"/>
              <a:ext cx="3732430" cy="1415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085">
                  <a:solidFill>
                    <a:srgbClr val="FFFFFF"/>
                  </a:solidFill>
                  <a:latin typeface="Canva Sans Bold"/>
                </a:rPr>
                <a:t>Custom Code</a:t>
              </a:r>
            </a:p>
            <a:p>
              <a:pPr algn="ctr">
                <a:lnSpc>
                  <a:spcPts val="431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0683" y="6588164"/>
              <a:ext cx="13371730" cy="1762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571">
                  <a:solidFill>
                    <a:srgbClr val="FFFFFF"/>
                  </a:solidFill>
                  <a:latin typeface="Canva Sans"/>
                </a:rPr>
                <a:t>Add custom CSS and JavaScript code to improve the functionality and appearance of your blog.</a:t>
              </a:r>
            </a:p>
            <a:p>
              <a:pPr>
                <a:lnSpc>
                  <a:spcPts val="35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67405" y="2814023"/>
            <a:ext cx="5087662" cy="630911"/>
            <a:chOff x="0" y="0"/>
            <a:chExt cx="6783549" cy="8412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3021" cy="777715"/>
            </a:xfrm>
            <a:custGeom>
              <a:avLst/>
              <a:gdLst/>
              <a:ahLst/>
              <a:cxnLst/>
              <a:rect r="r" b="b" t="t" l="l"/>
              <a:pathLst>
                <a:path h="777715" w="763021">
                  <a:moveTo>
                    <a:pt x="0" y="0"/>
                  </a:moveTo>
                  <a:lnTo>
                    <a:pt x="763021" y="0"/>
                  </a:lnTo>
                  <a:lnTo>
                    <a:pt x="763021" y="777715"/>
                  </a:lnTo>
                  <a:lnTo>
                    <a:pt x="0" y="777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947874" y="77098"/>
              <a:ext cx="5835675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606060"/>
                  </a:solidFill>
                  <a:latin typeface="League Spartan"/>
                </a:rPr>
                <a:t>Text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990529" y="1422993"/>
            <a:ext cx="993651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D7377"/>
                </a:solidFill>
                <a:latin typeface="Canva Sans Bold"/>
              </a:rPr>
              <a:t>Adding Content and Media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8311" y="3593154"/>
            <a:ext cx="986152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 Add interesting blog posts with relevant and engaging content to keep your readers coming back for more.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978311" y="4743834"/>
            <a:ext cx="5322716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606060"/>
                </a:solidFill>
                <a:latin typeface="League Spartan"/>
              </a:rPr>
              <a:t>Images &amp; Videos</a:t>
            </a:r>
          </a:p>
          <a:p>
            <a:pPr>
              <a:lnSpc>
                <a:spcPts val="489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978311" y="5341309"/>
            <a:ext cx="986152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 high-quality images and videos to give your blog a more visual appeal and capture the attention of your audience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67405" y="4773441"/>
            <a:ext cx="572266" cy="583286"/>
          </a:xfrm>
          <a:custGeom>
            <a:avLst/>
            <a:gdLst/>
            <a:ahLst/>
            <a:cxnLst/>
            <a:rect r="r" b="b" t="t" l="l"/>
            <a:pathLst>
              <a:path h="583286" w="572266">
                <a:moveTo>
                  <a:pt x="0" y="0"/>
                </a:moveTo>
                <a:lnTo>
                  <a:pt x="572266" y="0"/>
                </a:lnTo>
                <a:lnTo>
                  <a:pt x="572266" y="583286"/>
                </a:lnTo>
                <a:lnTo>
                  <a:pt x="0" y="583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267405" y="6984689"/>
            <a:ext cx="5087662" cy="1250036"/>
            <a:chOff x="0" y="0"/>
            <a:chExt cx="6783549" cy="16667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3021" cy="777715"/>
            </a:xfrm>
            <a:custGeom>
              <a:avLst/>
              <a:gdLst/>
              <a:ahLst/>
              <a:cxnLst/>
              <a:rect r="r" b="b" t="t" l="l"/>
              <a:pathLst>
                <a:path h="777715" w="763021">
                  <a:moveTo>
                    <a:pt x="0" y="0"/>
                  </a:moveTo>
                  <a:lnTo>
                    <a:pt x="763021" y="0"/>
                  </a:lnTo>
                  <a:lnTo>
                    <a:pt x="763021" y="777715"/>
                  </a:lnTo>
                  <a:lnTo>
                    <a:pt x="0" y="777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947874" y="77098"/>
              <a:ext cx="5835675" cy="158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606060"/>
                  </a:solidFill>
                  <a:latin typeface="League Spartan"/>
                </a:rPr>
                <a:t>Call to Action</a:t>
              </a:r>
            </a:p>
            <a:p>
              <a:pPr>
                <a:lnSpc>
                  <a:spcPts val="48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978311" y="7622864"/>
            <a:ext cx="986152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Include a clear call to action, urging your readers to engage with your content and subscribe to your blog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906310" y="1294690"/>
            <a:ext cx="1184847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D7377"/>
                </a:solidFill>
                <a:latin typeface="Canva Sans Bold"/>
              </a:rPr>
              <a:t>Publishing Your Blog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68918" y="2875689"/>
            <a:ext cx="14323262" cy="5665212"/>
            <a:chOff x="0" y="0"/>
            <a:chExt cx="19097683" cy="7553616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9097683" cy="7553616"/>
              <a:chOff x="0" y="0"/>
              <a:chExt cx="3772382" cy="149207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772382" cy="1492072"/>
              </a:xfrm>
              <a:custGeom>
                <a:avLst/>
                <a:gdLst/>
                <a:ahLst/>
                <a:cxnLst/>
                <a:rect r="r" b="b" t="t" l="l"/>
                <a:pathLst>
                  <a:path h="1492072" w="3772382">
                    <a:moveTo>
                      <a:pt x="16215" y="0"/>
                    </a:moveTo>
                    <a:lnTo>
                      <a:pt x="3756166" y="0"/>
                    </a:lnTo>
                    <a:cubicBezTo>
                      <a:pt x="3765122" y="0"/>
                      <a:pt x="3772382" y="7260"/>
                      <a:pt x="3772382" y="16215"/>
                    </a:cubicBezTo>
                    <a:lnTo>
                      <a:pt x="3772382" y="1475857"/>
                    </a:lnTo>
                    <a:cubicBezTo>
                      <a:pt x="3772382" y="1484812"/>
                      <a:pt x="3765122" y="1492072"/>
                      <a:pt x="3756166" y="1492072"/>
                    </a:cubicBezTo>
                    <a:lnTo>
                      <a:pt x="16215" y="1492072"/>
                    </a:lnTo>
                    <a:cubicBezTo>
                      <a:pt x="7260" y="1492072"/>
                      <a:pt x="0" y="1484812"/>
                      <a:pt x="0" y="1475857"/>
                    </a:cubicBezTo>
                    <a:lnTo>
                      <a:pt x="0" y="16215"/>
                    </a:lnTo>
                    <a:cubicBezTo>
                      <a:pt x="0" y="7260"/>
                      <a:pt x="7260" y="0"/>
                      <a:pt x="16215" y="0"/>
                    </a:cubicBezTo>
                    <a:close/>
                  </a:path>
                </a:pathLst>
              </a:custGeom>
              <a:solidFill>
                <a:srgbClr val="606060">
                  <a:alpha val="19608"/>
                </a:srgbClr>
              </a:solidFill>
              <a:ln w="95250" cap="rnd">
                <a:solidFill>
                  <a:srgbClr val="000000">
                    <a:alpha val="19608"/>
                  </a:srgbClr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40337" y="1052055"/>
              <a:ext cx="4764153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Domain Name</a:t>
              </a:r>
            </a:p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418112" y="652005"/>
              <a:ext cx="11442118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Choose your own custom domain name that best fits your blog's niche or topic.</a:t>
              </a:r>
            </a:p>
            <a:p>
              <a:pPr algn="just">
                <a:lnSpc>
                  <a:spcPts val="391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58330" y="3243620"/>
              <a:ext cx="2382077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Hosting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6506897" y="2596626"/>
              <a:ext cx="11442118" cy="273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IBM Cloud Static Web Apps hosts your website for you, making your blogging experience seamless and worry-free.</a:t>
              </a:r>
            </a:p>
            <a:p>
              <a:pPr algn="just">
                <a:lnSpc>
                  <a:spcPts val="4759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506897" y="5103795"/>
              <a:ext cx="11442118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"/>
                </a:rPr>
                <a:t>Once you're happy with your content, simply hit the publish button to take your blog live on the web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96080" y="5561419"/>
              <a:ext cx="310657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>
                      <a:alpha val="96863"/>
                    </a:srgbClr>
                  </a:solidFill>
                  <a:latin typeface="Canva Sans"/>
                </a:rPr>
                <a:t>Publishing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5851780" y="3527801"/>
            <a:ext cx="0" cy="4223428"/>
          </a:xfrm>
          <a:prstGeom prst="line">
            <a:avLst/>
          </a:prstGeom>
          <a:ln cap="flat" w="38100">
            <a:solidFill>
              <a:srgbClr val="606060">
                <a:alpha val="19608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D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8414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84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35591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355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846001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460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-4895045" y="-311035"/>
            <a:ext cx="10686704" cy="10918398"/>
            <a:chOff x="0" y="0"/>
            <a:chExt cx="878585" cy="897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585" cy="897633"/>
            </a:xfrm>
            <a:custGeom>
              <a:avLst/>
              <a:gdLst/>
              <a:ahLst/>
              <a:cxnLst/>
              <a:rect r="r" b="b" t="t" l="l"/>
              <a:pathLst>
                <a:path h="897633" w="878585">
                  <a:moveTo>
                    <a:pt x="878585" y="448817"/>
                  </a:moveTo>
                  <a:lnTo>
                    <a:pt x="675385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75385" y="0"/>
                  </a:lnTo>
                  <a:lnTo>
                    <a:pt x="878585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3168939" y="-280019"/>
            <a:ext cx="3137971" cy="5459641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3156601" y="5104660"/>
            <a:ext cx="3150402" cy="5452477"/>
          </a:xfrm>
          <a:prstGeom prst="line">
            <a:avLst/>
          </a:prstGeom>
          <a:ln cap="flat" w="1619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48307" y="4413280"/>
            <a:ext cx="7571217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99"/>
              </a:lnSpc>
            </a:pPr>
            <a:r>
              <a:rPr lang="en-US" sz="5499">
                <a:solidFill>
                  <a:srgbClr val="606060"/>
                </a:solidFill>
                <a:latin typeface="League Spartan"/>
              </a:rPr>
              <a:t>Conclusion &amp; </a:t>
            </a:r>
          </a:p>
          <a:p>
            <a:pPr>
              <a:lnSpc>
                <a:spcPts val="5499"/>
              </a:lnSpc>
            </a:pPr>
            <a:r>
              <a:rPr lang="en-US" sz="5499">
                <a:solidFill>
                  <a:srgbClr val="606060"/>
                </a:solidFill>
                <a:latin typeface="League Spartan"/>
              </a:rPr>
              <a:t>Next Steps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37746" y="2392652"/>
            <a:ext cx="9530057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In conclusion, IBM Cloud Static Web Apps offers a secure, simple, and accessible platform to host your personal blog.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With its user-friendly interface and various customization options, you can create a unique and engaging blog that stands out from the crowd.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To get started, sign up with IBM Cloud Static Web Apps today and take the first step to sharing your voice with the world.</a:t>
            </a:r>
          </a:p>
          <a:p>
            <a:pPr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6939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607949" y="1832029"/>
            <a:ext cx="7706695" cy="6622941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D737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106670" y="2220949"/>
            <a:ext cx="6709253" cy="5845101"/>
            <a:chOff x="0" y="0"/>
            <a:chExt cx="6350000" cy="55321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5387014" y="4718050"/>
            <a:ext cx="6148566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FFFFF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DAFv0P4xUGU</dc:identifier>
  <dcterms:modified xsi:type="dcterms:W3CDTF">2011-08-01T06:04:30Z</dcterms:modified>
  <cp:revision>1</cp:revision>
  <dc:title>Green White Minimalist Modern Real Estate Presentation</dc:title>
</cp:coreProperties>
</file>